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7" r:id="rId2"/>
    <p:sldId id="259" r:id="rId3"/>
    <p:sldId id="260" r:id="rId4"/>
    <p:sldId id="261" r:id="rId5"/>
    <p:sldId id="333" r:id="rId6"/>
    <p:sldId id="341" r:id="rId7"/>
    <p:sldId id="262" r:id="rId8"/>
    <p:sldId id="334" r:id="rId9"/>
    <p:sldId id="340" r:id="rId10"/>
    <p:sldId id="263" r:id="rId11"/>
    <p:sldId id="278" r:id="rId12"/>
    <p:sldId id="279" r:id="rId13"/>
    <p:sldId id="284" r:id="rId14"/>
    <p:sldId id="280" r:id="rId15"/>
    <p:sldId id="281" r:id="rId16"/>
    <p:sldId id="282" r:id="rId17"/>
    <p:sldId id="285" r:id="rId18"/>
    <p:sldId id="283" r:id="rId19"/>
    <p:sldId id="286" r:id="rId20"/>
    <p:sldId id="287" r:id="rId21"/>
    <p:sldId id="288" r:id="rId22"/>
    <p:sldId id="289" r:id="rId23"/>
    <p:sldId id="290" r:id="rId24"/>
    <p:sldId id="291" r:id="rId25"/>
    <p:sldId id="264" r:id="rId26"/>
    <p:sldId id="292" r:id="rId27"/>
    <p:sldId id="295" r:id="rId28"/>
    <p:sldId id="265" r:id="rId29"/>
    <p:sldId id="266" r:id="rId30"/>
    <p:sldId id="293" r:id="rId31"/>
    <p:sldId id="294" r:id="rId32"/>
    <p:sldId id="296" r:id="rId33"/>
    <p:sldId id="297" r:id="rId34"/>
    <p:sldId id="329" r:id="rId35"/>
    <p:sldId id="330" r:id="rId36"/>
    <p:sldId id="331" r:id="rId37"/>
    <p:sldId id="332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35" r:id="rId51"/>
    <p:sldId id="336" r:id="rId52"/>
    <p:sldId id="339" r:id="rId53"/>
    <p:sldId id="342" r:id="rId54"/>
    <p:sldId id="327" r:id="rId55"/>
    <p:sldId id="328" r:id="rId56"/>
    <p:sldId id="311" r:id="rId57"/>
    <p:sldId id="316" r:id="rId58"/>
    <p:sldId id="318" r:id="rId59"/>
    <p:sldId id="319" r:id="rId60"/>
    <p:sldId id="317" r:id="rId61"/>
    <p:sldId id="320" r:id="rId62"/>
    <p:sldId id="321" r:id="rId63"/>
    <p:sldId id="322" r:id="rId64"/>
    <p:sldId id="323" r:id="rId65"/>
    <p:sldId id="324" r:id="rId66"/>
    <p:sldId id="325" r:id="rId67"/>
    <p:sldId id="343" r:id="rId68"/>
    <p:sldId id="326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50000" saltData="/cdpTSbuP7o7RFI/O9sbbg" hashData="1/yH/8NMUVEBUxAIzTzzXOJS/ho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32511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B17D-B127-4474-835B-36933E9E95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A4D0-949A-40CB-B670-30C70A6CF4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0292-B4AC-420A-8CEE-822AF50850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9834-B1D4-4B5E-8D71-861E042133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6363D-1D11-488F-944D-2EB93C25BB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7F40A-1BA1-409E-84D1-D6DBBC2225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DE4C-8E25-4173-B48C-1EFEFBCE3E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2959-A937-49C7-BADC-1CA9534783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6DE3-5F81-41B9-AC8D-8122A3FFA5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4812-7CA8-420D-8052-9BAA4F50C7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7613-453B-4427-AD65-E7458BC546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97B852-F382-4446-9BC2-83742228EE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3573463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i="1" smtClean="0">
                <a:solidFill>
                  <a:srgbClr val="FF0066"/>
                </a:solidFill>
              </a:rPr>
              <a:t>                     Prof. M.F.BURATTINI</a:t>
            </a: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971550" y="1341438"/>
            <a:ext cx="7488238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SEMEIOTICA CHIRURGICA DEL TORACE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AUSCULTAZIONE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3900"/>
          </a:xfrm>
        </p:spPr>
        <p:txBody>
          <a:bodyPr/>
          <a:lstStyle/>
          <a:p>
            <a:pPr marL="609600" indent="-609600"/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murmure	vescicolare </a:t>
            </a:r>
            <a:r>
              <a:rPr lang="it-IT" altLang="it-IT" b="1" i="1" smtClean="0">
                <a:latin typeface="Times New Roman" pitchFamily="18" charset="0"/>
                <a:cs typeface="Times New Roman" pitchFamily="18" charset="0"/>
              </a:rPr>
              <a:t>(passaggio 	dell’aria nei bronchioli e alveoli)</a:t>
            </a: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marL="609600" indent="-609600"/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rumori aggiunti  </a:t>
            </a:r>
            <a:r>
              <a:rPr lang="it-IT" altLang="it-IT" b="1" i="1" smtClean="0">
                <a:latin typeface="Times New Roman" pitchFamily="18" charset="0"/>
                <a:cs typeface="Times New Roman" pitchFamily="18" charset="0"/>
              </a:rPr>
              <a:t>(secchi/umidi)</a:t>
            </a:r>
          </a:p>
          <a:p>
            <a:pPr marL="609600" indent="-609600">
              <a:buFont typeface="Wingdings" pitchFamily="2" charset="2"/>
              <a:buNone/>
            </a:pPr>
            <a:endParaRPr lang="it-IT" altLang="it-IT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EC2010"/>
                </a:solidFill>
              </a:rPr>
              <a:t>TRAUMI  DEL TORACE</a:t>
            </a:r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Epidemiologia</a:t>
            </a:r>
            <a:r>
              <a:rPr lang="it-IT" b="1" i="1" dirty="0" smtClean="0">
                <a:solidFill>
                  <a:srgbClr val="0070C0"/>
                </a:solidFill>
              </a:rPr>
              <a:t/>
            </a:r>
            <a:br>
              <a:rPr lang="it-IT" b="1" i="1" dirty="0" smtClean="0">
                <a:solidFill>
                  <a:srgbClr val="0070C0"/>
                </a:solidFill>
              </a:rPr>
            </a:br>
            <a:endParaRPr lang="it-IT" dirty="0"/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endParaRPr lang="it-IT" sz="4000" b="1" i="1" smtClean="0">
              <a:solidFill>
                <a:srgbClr val="0070C0"/>
              </a:solidFill>
            </a:endParaRPr>
          </a:p>
          <a:p>
            <a:pPr algn="ctr">
              <a:buFont typeface="Monotype Sorts" pitchFamily="2" charset="2"/>
              <a:buNone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Rappresenta il 25% delle cause di</a:t>
            </a:r>
          </a:p>
          <a:p>
            <a:pPr algn="ctr">
              <a:buFont typeface="Monotype Sorts" pitchFamily="2" charset="2"/>
              <a:buNone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morte per trauma,</a:t>
            </a:r>
          </a:p>
          <a:p>
            <a:pPr algn="ctr">
              <a:buFont typeface="Monotype Sorts" pitchFamily="2" charset="2"/>
              <a:buNone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seconda solo al trauma cranico</a:t>
            </a:r>
          </a:p>
          <a:p>
            <a:endParaRPr lang="it-IT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Epidemiologia</a:t>
            </a:r>
            <a:r>
              <a:rPr lang="it-IT" b="1" i="1" dirty="0" smtClean="0">
                <a:solidFill>
                  <a:srgbClr val="0070C0"/>
                </a:solidFill>
              </a:rPr>
              <a:t/>
            </a:r>
            <a:br>
              <a:rPr lang="it-IT" b="1" i="1" dirty="0" smtClean="0">
                <a:solidFill>
                  <a:srgbClr val="0070C0"/>
                </a:solidFill>
              </a:rPr>
            </a:br>
            <a:endParaRPr lang="it-IT" dirty="0"/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endParaRPr lang="it-IT" sz="4000" b="1" i="1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Incidenti stradali:       63-78%</a:t>
            </a:r>
          </a:p>
          <a:p>
            <a:pPr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Traumi accidentali:   10-17%</a:t>
            </a:r>
          </a:p>
          <a:p>
            <a:pPr>
              <a:buFont typeface="Wingdings" pitchFamily="2" charset="2"/>
              <a:buNone/>
            </a:pPr>
            <a:endParaRPr lang="it-IT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altLang="it-IT" sz="3600" b="1" i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Considerare il torace nel suo insieme:</a:t>
            </a:r>
            <a:endParaRPr lang="it-IT" altLang="it-IT" sz="360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torace esplica un’attività fisiologica peculiare (ventilazione), che richiede, per svolgersi, l’integrità di tutti i suoi componenti</a:t>
            </a:r>
          </a:p>
          <a:p>
            <a:pPr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l’azione traumatica agisce spesso sia sulle strutture parietali che su quelle viscerali</a:t>
            </a:r>
          </a:p>
          <a:p>
            <a:endParaRPr lang="it-IT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TRAUMI DEL TORACE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CHIUSI</a:t>
            </a:r>
          </a:p>
          <a:p>
            <a:pPr>
              <a:buFont typeface="Wingdings" pitchFamily="2" charset="2"/>
              <a:buChar char="Ø"/>
            </a:pPr>
            <a:r>
              <a:rPr lang="it-IT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APERTI</a:t>
            </a:r>
          </a:p>
          <a:p>
            <a:pPr>
              <a:buFont typeface="Wingdings" pitchFamily="2" charset="2"/>
              <a:buNone/>
            </a:pPr>
            <a:endParaRPr lang="it-IT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TRAUMI CHIUSI</a:t>
            </a: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assenza di discontinuità  dei tessuti della parete toracica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meccanismo della lesione dipende dalla natura del corpo contundente e dall’entità dell’urto</a:t>
            </a:r>
          </a:p>
          <a:p>
            <a:endParaRPr lang="it-IT" altLang="it-IT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614" b="15614"/>
          <a:stretch>
            <a:fillRect/>
          </a:stretch>
        </p:blipFill>
        <p:spPr>
          <a:xfrm>
            <a:off x="1763713" y="1125538"/>
            <a:ext cx="5486400" cy="4114800"/>
          </a:xfrm>
          <a:noFill/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TRAUMI APERTI</a:t>
            </a: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discontinuità dei tegumenti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possono raggiungere il cavo toracico (traumi penetranti)</a:t>
            </a:r>
          </a:p>
          <a:p>
            <a:pPr>
              <a:buFont typeface="Wingdings" pitchFamily="2" charset="2"/>
              <a:buChar char="Ø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ferite da taglio, da arma da fuoco,da impalamento, da precipitazione contro superfici taglienti o appuntite</a:t>
            </a:r>
          </a:p>
          <a:p>
            <a:endParaRPr lang="it-IT" altLang="it-IT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97487"/>
          </a:xfrm>
        </p:spPr>
        <p:txBody>
          <a:bodyPr/>
          <a:lstStyle/>
          <a:p>
            <a:r>
              <a:rPr lang="it-IT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LESIONI PARIETALI: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cutaneo- muscolari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del piano scheletrico (coste, sterno)</a:t>
            </a:r>
          </a:p>
          <a:p>
            <a:endParaRPr 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LESIONI VISCERALI: 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lesioni pleuro-polmonari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lesioni mediastiniche (tracheo-bronchiali, cardio-pericardiche, grossi vasi)</a:t>
            </a:r>
          </a:p>
          <a:p>
            <a:endParaRPr lang="it-IT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FRATTURE COSTALI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più comuni nell’adulto</a:t>
            </a:r>
          </a:p>
          <a:p>
            <a:pPr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maggiore frequenza: IV - IX</a:t>
            </a:r>
          </a:p>
          <a:p>
            <a:pPr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frattura della corticale interna (trauma diretto)</a:t>
            </a:r>
          </a:p>
          <a:p>
            <a:pPr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frattura della corticale esterna (trauma indiretto)</a:t>
            </a:r>
          </a:p>
          <a:p>
            <a:endParaRPr lang="it-IT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FRATTURE COSTALI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uniche o multiple</a:t>
            </a:r>
          </a:p>
          <a:p>
            <a:pPr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o senza dislocazione dei monconi</a:t>
            </a:r>
          </a:p>
          <a:p>
            <a:pPr>
              <a:buFont typeface="Wingdings" pitchFamily="2" charset="2"/>
              <a:buChar char="Ø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semplici o doppie sullo stesso arco costale</a:t>
            </a:r>
          </a:p>
          <a:p>
            <a:pPr>
              <a:buFont typeface="Wingdings" pitchFamily="2" charset="2"/>
              <a:buNone/>
            </a:pPr>
            <a:endParaRPr lang="it-IT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Trauma diretto: lesione della corticale interna</a:t>
            </a:r>
            <a:r>
              <a:rPr lang="it-IT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55" name="Picture 3" descr="C:\WINDOWS\Desktop\TORACE\LEZION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96975"/>
            <a:ext cx="6119812" cy="518477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Trauma indiretto: lesione della corticale esterna</a:t>
            </a:r>
            <a:endParaRPr lang="it-IT" altLang="it-IT" sz="28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WINDOWS\Desktop\TORACE\LEZION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341438"/>
            <a:ext cx="5727700" cy="518318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Doppia frattura di più coste contigue: </a:t>
            </a:r>
            <a:r>
              <a:rPr lang="it-IT" altLang="it-IT" sz="2800" b="1" i="1" smtClean="0">
                <a:solidFill>
                  <a:srgbClr val="EC2010"/>
                </a:solidFill>
                <a:latin typeface="Times New Roman" pitchFamily="18" charset="0"/>
                <a:cs typeface="Times New Roman" pitchFamily="18" charset="0"/>
              </a:rPr>
              <a:t>lembo parietale</a:t>
            </a:r>
            <a:endParaRPr lang="it-IT" altLang="it-IT" sz="2800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C:\WINDOWS\Desktop\TORACE\LEZION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4375150" cy="50260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6627" name="Picture 2" descr="http://www.infirmiers.com/img/la-ventilation-volet-thora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323" b="15323"/>
          <a:stretch>
            <a:fillRect/>
          </a:stretch>
        </p:blipFill>
        <p:spPr>
          <a:noFill/>
        </p:spPr>
      </p:pic>
      <p:sp>
        <p:nvSpPr>
          <p:cNvPr id="2662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Lembo parietale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fisso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mobile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40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Lembo mobile: movimento paradosso da volet costale</a:t>
            </a:r>
            <a:endParaRPr lang="it-IT" altLang="it-IT" sz="40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C:\WINDOWS\Desktop\TORACE\LEZIONE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8000" y="2913063"/>
            <a:ext cx="5588000" cy="1900237"/>
          </a:xfrm>
          <a:noFill/>
          <a:ln w="57150">
            <a:solidFill>
              <a:schemeClr val="tx2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Volet costale: inspirazione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380" b="8380"/>
          <a:stretch>
            <a:fillRect/>
          </a:stretch>
        </p:blipFill>
        <p:spPr>
          <a:noFill/>
        </p:spPr>
      </p:pic>
      <p:sp>
        <p:nvSpPr>
          <p:cNvPr id="297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Volet costale espirazione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380" b="8380"/>
          <a:stretch>
            <a:fillRect/>
          </a:stretch>
        </p:blipFill>
        <p:spPr>
          <a:noFill/>
        </p:spPr>
      </p:pic>
      <p:sp>
        <p:nvSpPr>
          <p:cNvPr id="307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39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Conformazione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Posizione del paziente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Simmetria ed eventuali deformità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Caratteri delle parti molli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Soluzioni di continuo o tumefazioni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Movimenti respiratori (tipo, frequenza, ritmo, espansibilità)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WINDOWS\Desktop\TORACE\LEZION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975" y="431800"/>
            <a:ext cx="5986463" cy="5994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Lembo anteriore bilaterale</a:t>
            </a:r>
            <a:endParaRPr lang="it-IT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 determina per la frattura dei tratti anteriori delle coste bilateralmente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è formato dallo sterno e dai tratti di coste che rimangono solidali ad esso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è sempre mobile</a:t>
            </a:r>
          </a:p>
          <a:p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è il più grave perché compromette la funzionalità di entrambi i polmoni</a:t>
            </a:r>
          </a:p>
          <a:p>
            <a:endParaRPr lang="it-IT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40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Movimento paradosso = respiro paradosso:</a:t>
            </a:r>
            <a:endParaRPr lang="it-IT" altLang="it-IT" sz="40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Segnaposto contenuto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44962"/>
          </a:xfrm>
        </p:spPr>
        <p:txBody>
          <a:bodyPr/>
          <a:lstStyle/>
          <a:p>
            <a:pPr>
              <a:buFont typeface="Monotype Sorts" pitchFamily="2" charset="2"/>
              <a:buChar char="§"/>
            </a:pPr>
            <a:r>
              <a:rPr lang="it-IT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l’aria ventilata ad ogni atto respiratorio si riduce;</a:t>
            </a:r>
          </a:p>
          <a:p>
            <a:pPr>
              <a:buFont typeface="Monotype Sorts" pitchFamily="2" charset="2"/>
              <a:buChar char="§"/>
            </a:pPr>
            <a:r>
              <a:rPr lang="it-IT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differenza pressoria tra i due emitoraci determina: </a:t>
            </a:r>
            <a:r>
              <a:rPr lang="it-IT" b="1" i="1" smtClean="0">
                <a:solidFill>
                  <a:srgbClr val="EC2010"/>
                </a:solidFill>
                <a:latin typeface="Times New Roman" pitchFamily="18" charset="0"/>
                <a:cs typeface="Times New Roman" pitchFamily="18" charset="0"/>
              </a:rPr>
              <a:t>fluttuazione mediastinica, stiramento sui grossi vasi</a:t>
            </a:r>
            <a:endParaRPr lang="it-IT" b="1" i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08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40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Quadro clinico e diagnosi delle fratture costali:</a:t>
            </a:r>
            <a:endParaRPr lang="it-IT" altLang="it-IT" sz="40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Segnaposto contenuto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735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dolore</a:t>
            </a:r>
          </a:p>
          <a:p>
            <a:pPr>
              <a:buFont typeface="Wingdings" pitchFamily="2" charset="2"/>
              <a:buChar char="ü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dolorabilità </a:t>
            </a:r>
          </a:p>
          <a:p>
            <a:pPr>
              <a:buFont typeface="Wingdings" pitchFamily="2" charset="2"/>
              <a:buChar char="ü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rumore di scroscio</a:t>
            </a:r>
          </a:p>
          <a:p>
            <a:pPr>
              <a:buFont typeface="Wingdings" pitchFamily="2" charset="2"/>
              <a:buChar char="ü"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Rx torace (2 proiezioni)</a:t>
            </a:r>
          </a:p>
          <a:p>
            <a:pPr>
              <a:buFont typeface="Wingdings" pitchFamily="2" charset="2"/>
              <a:buNone/>
            </a:pPr>
            <a:endParaRPr lang="it-IT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rattura cost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81075"/>
            <a:ext cx="59531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836613"/>
            <a:ext cx="4103687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619250"/>
            <a:ext cx="5715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PNEUMOTORACE</a:t>
            </a:r>
          </a:p>
        </p:txBody>
      </p:sp>
      <p:sp>
        <p:nvSpPr>
          <p:cNvPr id="39939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presenza di aria nel cavo pleurico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ctrTitle"/>
          </p:nvPr>
        </p:nvSpPr>
        <p:spPr>
          <a:xfrm>
            <a:off x="685800" y="1125538"/>
            <a:ext cx="7772400" cy="7191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it-IT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PNEUMOTORACE</a:t>
            </a:r>
          </a:p>
        </p:txBody>
      </p:sp>
      <p:sp>
        <p:nvSpPr>
          <p:cNvPr id="4096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349500"/>
            <a:ext cx="6400800" cy="3289300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TRAUMATICO</a:t>
            </a:r>
          </a:p>
          <a:p>
            <a:pPr algn="l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 TRAUMATICO:</a:t>
            </a:r>
          </a:p>
          <a:p>
            <a:pPr algn="l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primitivo</a:t>
            </a:r>
          </a:p>
          <a:p>
            <a:pPr algn="l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secondario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39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Zone di dolorabilità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Crepitii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FVT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Eventuali tumefazioni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692150"/>
            <a:ext cx="5256212" cy="5610225"/>
          </a:xfrm>
          <a:noFill/>
        </p:spPr>
      </p:pic>
      <p:sp>
        <p:nvSpPr>
          <p:cNvPr id="419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PNEUMOTORACE</a:t>
            </a:r>
            <a:endParaRPr lang="it-IT" smtClean="0"/>
          </a:p>
        </p:txBody>
      </p:sp>
      <p:sp>
        <p:nvSpPr>
          <p:cNvPr id="430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Manifestazioni cliniche:</a:t>
            </a:r>
          </a:p>
          <a:p>
            <a:pPr>
              <a:buFont typeface="Wingdings" pitchFamily="2" charset="2"/>
              <a:buNone/>
            </a:pPr>
            <a:endParaRPr lang="it-IT" altLang="it-IT" b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ttangolo 3"/>
          <p:cNvSpPr>
            <a:spLocks noChangeArrowheads="1"/>
          </p:cNvSpPr>
          <p:nvPr/>
        </p:nvSpPr>
        <p:spPr bwMode="auto">
          <a:xfrm>
            <a:off x="611188" y="2492375"/>
            <a:ext cx="777716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it-IT" altLang="it-IT" sz="2800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Dolore toracico improvviso </a:t>
            </a:r>
            <a:r>
              <a:rPr lang="ja-JP" altLang="it-IT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altLang="ja-JP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pugnalata</a:t>
            </a:r>
            <a:r>
              <a:rPr lang="ja-JP" altLang="it-IT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it-IT" altLang="ja-JP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periscapolare, dispnea, tosse stizzosa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it-IT" altLang="it-IT" sz="2800">
              <a:solidFill>
                <a:srgbClr val="FFFF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it-IT" altLang="it-IT" sz="2800">
              <a:solidFill>
                <a:srgbClr val="FFFF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it-IT" altLang="it-IT" sz="2800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Tachicardia, agitazione, pallore, sudorazione, ipotensione, shock cardiocircolatorio (nel caso di un PNX iperteso)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44035" name="Segnaposto immagine 2"/>
          <p:cNvSpPr>
            <a:spLocks noGrp="1" noTextEdit="1"/>
          </p:cNvSpPr>
          <p:nvPr>
            <p:ph type="pic" idx="1"/>
          </p:nvPr>
        </p:nvSpPr>
        <p:spPr>
          <a:xfrm>
            <a:off x="1619250" y="1557338"/>
            <a:ext cx="5486400" cy="4114800"/>
          </a:xfrm>
        </p:spPr>
      </p:sp>
      <p:sp>
        <p:nvSpPr>
          <p:cNvPr id="440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  <p:graphicFrame>
        <p:nvGraphicFramePr>
          <p:cNvPr id="44037" name="Object 8"/>
          <p:cNvGraphicFramePr>
            <a:graphicFrameLocks noGrp="1" noChangeAspect="1"/>
          </p:cNvGraphicFramePr>
          <p:nvPr/>
        </p:nvGraphicFramePr>
        <p:xfrm>
          <a:off x="1497013" y="1214438"/>
          <a:ext cx="5307012" cy="4735512"/>
        </p:xfrm>
        <a:graphic>
          <a:graphicData uri="http://schemas.openxmlformats.org/presentationml/2006/ole">
            <p:oleObj spid="_x0000_s44037" name="Immagine bitmap" r:id="rId3" imgW="3191320" imgH="2847619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ESAME SEMEIOLOGICO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94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: asimmetria, il torace interessato appare </a:t>
            </a: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iperespanso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 ed </a:t>
            </a: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ipoespandibile</a:t>
            </a:r>
            <a:endParaRPr lang="it-IT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: FVT ridotto su emitorace interessato, enfisema sottocutaneo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PERCUSSIONE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: suono </a:t>
            </a: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iperfonetico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/timpanico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ASCOLTAZIONE</a:t>
            </a: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: abolizione del </a:t>
            </a:r>
            <a:r>
              <a:rPr lang="it-IT" sz="2800" b="1" i="1" dirty="0" err="1" smtClean="0">
                <a:latin typeface="Times New Roman" pitchFamily="18" charset="0"/>
                <a:cs typeface="Times New Roman" pitchFamily="18" charset="0"/>
              </a:rPr>
              <a:t>MV</a:t>
            </a:r>
            <a:endParaRPr lang="it-IT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Enfisema mediastinico</a:t>
            </a:r>
          </a:p>
        </p:txBody>
      </p:sp>
      <p:pic>
        <p:nvPicPr>
          <p:cNvPr id="46083" name="Picture 3" descr="C:\WINDOWS\Desktop\TORACE\LEZIONE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1150" y="1897063"/>
            <a:ext cx="3441700" cy="3932237"/>
          </a:xfrm>
          <a:noFill/>
          <a:ln w="57150">
            <a:solidFill>
              <a:schemeClr val="tx2"/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C:\WINDOWS\Desktop\TORACE\lezion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534400" cy="42672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i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PNX iperteso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989138"/>
            <a:ext cx="4791075" cy="3543300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/>
          <a:srcRect l="23619" t="25084" r="23746" b="7953"/>
          <a:stretch>
            <a:fillRect/>
          </a:stretch>
        </p:blipFill>
        <p:spPr bwMode="auto">
          <a:xfrm>
            <a:off x="1403350" y="1557338"/>
            <a:ext cx="5964238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/>
          <p:cNvPicPr>
            <a:picLocks noChangeAspect="1" noChangeArrowheads="1"/>
          </p:cNvPicPr>
          <p:nvPr/>
        </p:nvPicPr>
        <p:blipFill>
          <a:blip r:embed="rId2"/>
          <a:srcRect l="18262" t="23416" r="21432" b="6786"/>
          <a:stretch>
            <a:fillRect/>
          </a:stretch>
        </p:blipFill>
        <p:spPr bwMode="auto">
          <a:xfrm>
            <a:off x="1763713" y="1103313"/>
            <a:ext cx="5472112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pnxdxiperteso 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628775"/>
            <a:ext cx="5040312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088" y="1341438"/>
            <a:ext cx="59166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EMOTORACE</a:t>
            </a:r>
          </a:p>
        </p:txBody>
      </p:sp>
      <p:sp>
        <p:nvSpPr>
          <p:cNvPr id="52227" name="Sottotitolo 2"/>
          <p:cNvSpPr>
            <a:spLocks noGrp="1"/>
          </p:cNvSpPr>
          <p:nvPr>
            <p:ph type="subTitle" idx="1"/>
          </p:nvPr>
        </p:nvSpPr>
        <p:spPr>
          <a:xfrm>
            <a:off x="971550" y="3886200"/>
            <a:ext cx="6800850" cy="1752600"/>
          </a:xfrm>
        </p:spPr>
        <p:txBody>
          <a:bodyPr/>
          <a:lstStyle/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presenza di sangue nel cavo pleurico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TUMORI DEL POLMONE</a:t>
            </a:r>
          </a:p>
        </p:txBody>
      </p:sp>
      <p:sp>
        <p:nvSpPr>
          <p:cNvPr id="53251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TUMORI DEL POLMONE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BENIGNI</a:t>
            </a:r>
            <a:b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MALIGNI: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primitivi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secondari</a:t>
            </a:r>
            <a:endParaRPr lang="it-IT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TUMORI DEL POLMONE</a:t>
            </a:r>
            <a:endParaRPr lang="it-IT" smtClean="0"/>
          </a:p>
        </p:txBody>
      </p:sp>
      <p:sp>
        <p:nvSpPr>
          <p:cNvPr id="55299" name="Segnaposto contenut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3900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endParaRPr lang="it-IT" altLang="it-IT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None/>
            </a:pPr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MALIGNI PRIMITIVI:</a:t>
            </a:r>
          </a:p>
          <a:p>
            <a:pPr marL="514350" indent="-514350"/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centrali</a:t>
            </a:r>
          </a:p>
          <a:p>
            <a:pPr marL="514350" indent="-514350"/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periferici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6323" name="Picture 2" descr="C:\Diapositive\Chirurgia\Carlute\Netter\pronti\pg.1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>
            <a:off x="2843213" y="836613"/>
            <a:ext cx="4105275" cy="5686425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i="1" smtClean="0">
                <a:solidFill>
                  <a:srgbClr val="E32511"/>
                </a:solidFill>
                <a:latin typeface="Times New Roman" pitchFamily="18" charset="0"/>
                <a:cs typeface="Times New Roman" pitchFamily="18" charset="0"/>
              </a:rPr>
              <a:t>CARCINOMA POLMONARE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800" smtClean="0"/>
              <a:t>	</a:t>
            </a:r>
            <a:r>
              <a:rPr lang="it-IT" altLang="it-IT" sz="28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SINTOMATOLOGIA</a:t>
            </a:r>
          </a:p>
          <a:p>
            <a:pPr lvl="2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asintomatici</a:t>
            </a:r>
          </a:p>
          <a:p>
            <a:pPr lvl="2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tosse secca</a:t>
            </a:r>
          </a:p>
          <a:p>
            <a:pPr lvl="2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emoftoe</a:t>
            </a:r>
          </a:p>
          <a:p>
            <a:pPr lvl="2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dispnea</a:t>
            </a:r>
          </a:p>
          <a:p>
            <a:pPr lvl="2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dolore</a:t>
            </a:r>
          </a:p>
          <a:p>
            <a:pPr lvl="2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febbre</a:t>
            </a:r>
          </a:p>
          <a:p>
            <a:pPr lvl="2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sdr. paraneoplastiche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sz="24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al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1143000"/>
            <a:ext cx="7580313" cy="51816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E32511"/>
                </a:solidFill>
                <a:latin typeface="Times New Roman" pitchFamily="18" charset="0"/>
                <a:cs typeface="Times New Roman" pitchFamily="18" charset="0"/>
              </a:rPr>
              <a:t>diagnosi</a:t>
            </a:r>
          </a:p>
        </p:txBody>
      </p:sp>
      <p:sp>
        <p:nvSpPr>
          <p:cNvPr id="59395" name="Segnaposto contenuto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205288"/>
          </a:xfrm>
        </p:spPr>
        <p:txBody>
          <a:bodyPr/>
          <a:lstStyle/>
          <a:p>
            <a:r>
              <a:rPr lang="it-IT" altLang="it-IT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</a:t>
            </a:r>
          </a:p>
          <a:p>
            <a:r>
              <a:rPr lang="it-IT" altLang="it-IT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Laboratorio</a:t>
            </a:r>
          </a:p>
          <a:p>
            <a:r>
              <a:rPr lang="it-IT" altLang="it-IT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Imaging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laboratorio</a:t>
            </a:r>
          </a:p>
        </p:txBody>
      </p:sp>
      <p:sp>
        <p:nvSpPr>
          <p:cNvPr id="604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Marcatori Tumorali Circolanti (M. T. C.)</a:t>
            </a:r>
          </a:p>
          <a:p>
            <a:pPr>
              <a:buFont typeface="Wingdings" pitchFamily="2" charset="2"/>
              <a:buChar char="Ø"/>
            </a:pPr>
            <a:r>
              <a:rPr lang="it-IT" altLang="it-IT" sz="28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Non specificità</a:t>
            </a:r>
          </a:p>
          <a:p>
            <a:pPr>
              <a:buFont typeface="Wingdings" pitchFamily="2" charset="2"/>
              <a:buChar char="Ø"/>
            </a:pPr>
            <a:r>
              <a:rPr lang="it-IT" altLang="it-IT" sz="28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Rilievo incostante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180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it-IT" altLang="it-IT" sz="20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CEA: Antigene Carcinoembrionario	   	+++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0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TPA: Antigene Polipeptidico Tissutale	   	+++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0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NSE: Enolasi neurone specifica SCLC	   	+++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0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LDH				              +++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0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it-IT" altLang="it-IT" sz="2000" b="1" baseline="-25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altLang="it-IT" sz="20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fetoproteina				</a:t>
            </a:r>
            <a:r>
              <a:rPr lang="it-IT" altLang="it-IT" sz="2000" b="1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altLang="it-IT" sz="20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- -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0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CYFRA 21.1: Frammento citocheratina 19	+++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0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Ca 125: Cancer Antigen			f. polm. sec.</a:t>
            </a:r>
          </a:p>
          <a:p>
            <a:endParaRPr lang="it-IT" altLang="it-IT" sz="2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laboratorio</a:t>
            </a:r>
          </a:p>
        </p:txBody>
      </p:sp>
      <p:sp>
        <p:nvSpPr>
          <p:cNvPr id="614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3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Marcatori Tumorali </a:t>
            </a:r>
            <a:r>
              <a:rPr lang="it-IT" altLang="it-IT" sz="36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Molecolari</a:t>
            </a:r>
            <a:r>
              <a:rPr lang="it-IT" altLang="it-IT" sz="3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(M. T. M.)</a:t>
            </a:r>
            <a:endParaRPr lang="it-IT" altLang="it-IT" sz="3600" b="1" i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altLang="it-IT" sz="3600" b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Sono la conseguenza dell’espressione clonale di cellule trasformate, che presentano </a:t>
            </a:r>
            <a:r>
              <a:rPr lang="it-IT" altLang="it-IT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alterazioni di uno o più geni</a:t>
            </a:r>
            <a:r>
              <a:rPr lang="it-IT" altLang="it-IT" b="1" i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per lo più di tipo acquisito, per interazione cellula – ambiente esterno</a:t>
            </a:r>
          </a:p>
          <a:p>
            <a:endParaRPr lang="it-IT" altLang="it-IT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sz="28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altLang="it-IT" sz="28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determinazione dell’espansibilità</a:t>
            </a:r>
            <a:r>
              <a:rPr lang="it-IT" altLang="it-IT" sz="2800" b="1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>
              <a:buFont typeface="Wingdings" pitchFamily="2" charset="2"/>
              <a:buNone/>
            </a:pPr>
            <a:r>
              <a:rPr lang="it-IT" altLang="it-IT" sz="28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altLang="it-IT" b="1" smtClean="0">
                <a:solidFill>
                  <a:srgbClr val="E32511"/>
                </a:solidFill>
                <a:latin typeface="Times New Roman" pitchFamily="18" charset="0"/>
                <a:cs typeface="Times New Roman" pitchFamily="18" charset="0"/>
              </a:rPr>
              <a:t>FVT</a:t>
            </a:r>
            <a:r>
              <a:rPr lang="it-IT" altLang="it-IT" sz="2800" b="1" smtClean="0">
                <a:latin typeface="Times New Roman" pitchFamily="18" charset="0"/>
                <a:cs typeface="Times New Roman" pitchFamily="18" charset="0"/>
              </a:rPr>
              <a:t> = trasmissione sulla parete, attraverso il tessuto polmonare, della vibrazione prodotta dalla voce</a:t>
            </a:r>
          </a:p>
          <a:p>
            <a:r>
              <a:rPr lang="it-IT" altLang="it-IT" sz="2800" b="1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it-IT" altLang="it-IT" sz="28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abolizione</a:t>
            </a: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800" b="1" smtClean="0">
                <a:latin typeface="Times New Roman" pitchFamily="18" charset="0"/>
                <a:cs typeface="Times New Roman" pitchFamily="18" charset="0"/>
              </a:rPr>
              <a:t>: ostruzione vie di 			conduzione – solido/liquido/aria</a:t>
            </a:r>
          </a:p>
          <a:p>
            <a:r>
              <a:rPr lang="it-IT" altLang="it-IT" sz="2800" b="1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it-IT" altLang="it-IT" sz="28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aumento</a:t>
            </a:r>
            <a:r>
              <a:rPr lang="it-IT" altLang="it-IT" sz="2800" b="1" smtClean="0">
                <a:latin typeface="Times New Roman" pitchFamily="18" charset="0"/>
                <a:cs typeface="Times New Roman" pitchFamily="18" charset="0"/>
              </a:rPr>
              <a:t>: addensamento parenchimale</a:t>
            </a:r>
          </a:p>
          <a:p>
            <a:pPr>
              <a:buFont typeface="Wingdings" pitchFamily="2" charset="2"/>
              <a:buNone/>
            </a:pPr>
            <a:r>
              <a:rPr lang="it-IT" altLang="it-IT" sz="2800" b="1" smtClean="0">
                <a:latin typeface="Times New Roman" pitchFamily="18" charset="0"/>
                <a:cs typeface="Times New Roman" pitchFamily="18" charset="0"/>
              </a:rPr>
              <a:t>           con pervietà delle vie aeree</a:t>
            </a:r>
          </a:p>
          <a:p>
            <a:endParaRPr lang="it-IT" altLang="it-IT" sz="2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E32511"/>
                </a:solidFill>
                <a:latin typeface="Times New Roman" pitchFamily="18" charset="0"/>
                <a:cs typeface="Times New Roman" pitchFamily="18" charset="0"/>
              </a:rPr>
              <a:t>Diagnostica strumentale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Rx Torace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Citologia espettorato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Broncoscopia con biopsia e/o citologia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Agoaspirato TC guidato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Mediastinoscopia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Biopsia linfonodi superficiali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Biopsia lesioni a distanza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Toracentesi e citologia del</a:t>
            </a:r>
            <a:b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versamento pleurico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VATS: Videotoracoscopia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it-IT" altLang="it-IT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Toracotomia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Rx</a:t>
            </a:r>
          </a:p>
        </p:txBody>
      </p:sp>
      <p:pic>
        <p:nvPicPr>
          <p:cNvPr id="63491" name="Picture 16" descr="C:\Documents and Settings\Antonio\Documenti\Non Toccare\Immagini\Tumore_Loc_Periferic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3960813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17" descr="C:\Documents and Settings\Antonio\Documenti\Non Toccare\Immagini\Tumore_Loc_Periferica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989138"/>
            <a:ext cx="34226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9" descr="C:\Documents and Settings\Antonio\Documenti\Non Toccare\Immagini\Adenocarcinom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73238"/>
            <a:ext cx="568801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1763713" y="1773238"/>
          <a:ext cx="5248275" cy="4519612"/>
        </p:xfrm>
        <a:graphic>
          <a:graphicData uri="http://schemas.openxmlformats.org/presentationml/2006/ole">
            <p:oleObj spid="_x0000_s65538" name="Image" r:id="rId3" imgW="2463492" imgH="2120635" progId="Photoshop.Image.7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broncoscopia</a:t>
            </a:r>
          </a:p>
        </p:txBody>
      </p:sp>
      <p:sp>
        <p:nvSpPr>
          <p:cNvPr id="6656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6564" name="Picture 5" descr="fa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92338"/>
            <a:ext cx="4040188" cy="3916362"/>
          </a:xfrm>
          <a:noFill/>
          <a:ln w="38100">
            <a:solidFill>
              <a:srgbClr val="FFFFFF"/>
            </a:solidFill>
          </a:ln>
        </p:spPr>
      </p:pic>
      <p:sp>
        <p:nvSpPr>
          <p:cNvPr id="6656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6566" name="Picture 2" descr="falco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599113" y="3132138"/>
            <a:ext cx="2133600" cy="2038350"/>
          </a:xfrm>
          <a:noFill/>
          <a:ln w="38100">
            <a:solidFill>
              <a:srgbClr val="FFFFFF"/>
            </a:solidFill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broncoscopia</a:t>
            </a:r>
          </a:p>
        </p:txBody>
      </p:sp>
      <p:pic>
        <p:nvPicPr>
          <p:cNvPr id="67587" name="Picture 7" descr="falco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386013"/>
            <a:ext cx="2000250" cy="2952750"/>
          </a:xfrm>
          <a:noFill/>
          <a:ln w="38100">
            <a:solidFill>
              <a:srgbClr val="FFFFFF"/>
            </a:solidFill>
          </a:ln>
        </p:spPr>
      </p:pic>
      <p:sp>
        <p:nvSpPr>
          <p:cNvPr id="67588" name="Segnaposto contenuto 3"/>
          <p:cNvSpPr>
            <a:spLocks noGrp="1"/>
          </p:cNvSpPr>
          <p:nvPr>
            <p:ph sz="half" idx="2"/>
          </p:nvPr>
        </p:nvSpPr>
        <p:spPr>
          <a:xfrm>
            <a:off x="4572000" y="1412875"/>
            <a:ext cx="4038600" cy="4533900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67589" name="Picture 3" descr="falc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420938"/>
            <a:ext cx="3148013" cy="2776537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mediastinoscopia</a:t>
            </a:r>
          </a:p>
        </p:txBody>
      </p:sp>
      <p:pic>
        <p:nvPicPr>
          <p:cNvPr id="68611" name="Picture 4" descr="falc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3725" y="1992313"/>
            <a:ext cx="2876550" cy="3743325"/>
          </a:xfrm>
          <a:ln w="38100">
            <a:solidFill>
              <a:srgbClr val="FFFFFF"/>
            </a:solidFill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366838"/>
          </a:xfrm>
        </p:spPr>
        <p:txBody>
          <a:bodyPr/>
          <a:lstStyle/>
          <a:p>
            <a:r>
              <a:rPr lang="it-IT" altLang="it-IT" sz="4000" b="1" smtClean="0">
                <a:solidFill>
                  <a:srgbClr val="E32511"/>
                </a:solidFill>
                <a:latin typeface="Times New Roman" pitchFamily="18" charset="0"/>
                <a:cs typeface="Times New Roman" pitchFamily="18" charset="0"/>
              </a:rPr>
              <a:t>CARCINOMA POLMONARE</a:t>
            </a:r>
            <a:r>
              <a:rPr lang="it-IT" altLang="it-IT" sz="4000" smtClean="0"/>
              <a:t/>
            </a:r>
            <a:br>
              <a:rPr lang="it-IT" altLang="it-IT" sz="4000" smtClean="0"/>
            </a:br>
            <a:endParaRPr lang="it-IT" altLang="it-IT" sz="400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it-IT" altLang="it-IT" smtClean="0">
                <a:solidFill>
                  <a:srgbClr val="00FF00"/>
                </a:solidFill>
              </a:rPr>
              <a:t>	</a:t>
            </a:r>
            <a:r>
              <a:rPr lang="it-IT" altLang="it-IT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VIE DI DIFFUSIONE</a:t>
            </a:r>
          </a:p>
          <a:p>
            <a:pPr lvl="2"/>
            <a:r>
              <a:rPr lang="it-IT" altLang="it-IT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linfatica (ln loco-regionali)</a:t>
            </a:r>
          </a:p>
          <a:p>
            <a:pPr lvl="2"/>
            <a:r>
              <a:rPr lang="it-IT" altLang="it-IT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ematica (ossa, encefalo, fegato…)</a:t>
            </a:r>
          </a:p>
          <a:p>
            <a:pPr lvl="2"/>
            <a:r>
              <a:rPr lang="it-IT" altLang="it-IT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contiguità (pleura ed organi mediastinici)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Ricerca metastasi a distanza</a:t>
            </a:r>
          </a:p>
        </p:txBody>
      </p:sp>
      <p:pic>
        <p:nvPicPr>
          <p:cNvPr id="70659" name="Picture 9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1643063"/>
            <a:ext cx="4705350" cy="443865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PERCUSSIONE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39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Zone di ottusità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Zone di ipertimpanismo</a:t>
            </a:r>
          </a:p>
          <a:p>
            <a:pPr marL="609600" indent="-609600">
              <a:buFont typeface="Wingdings" pitchFamily="2" charset="2"/>
              <a:buChar char="ü"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1460500"/>
            <a:ext cx="6251575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PERCUSSIONE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suono chiaro polmonare					</a:t>
            </a:r>
          </a:p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iperfonesi (pneumotorace/enfisema)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ipofonesi (interposizione di solido/liquido)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624</Words>
  <Application>Microsoft Office PowerPoint</Application>
  <PresentationFormat>Presentazione su schermo (4:3)</PresentationFormat>
  <Paragraphs>179</Paragraphs>
  <Slides>68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68</vt:i4>
      </vt:variant>
    </vt:vector>
  </HeadingPairs>
  <TitlesOfParts>
    <vt:vector size="78" baseType="lpstr">
      <vt:lpstr>Arial</vt:lpstr>
      <vt:lpstr>Calibri</vt:lpstr>
      <vt:lpstr>Wingdings</vt:lpstr>
      <vt:lpstr>Times New Roman</vt:lpstr>
      <vt:lpstr>Monotype Sorts</vt:lpstr>
      <vt:lpstr>ＭＳ Ｐゴシック</vt:lpstr>
      <vt:lpstr>Tahoma</vt:lpstr>
      <vt:lpstr>Tema di Office</vt:lpstr>
      <vt:lpstr>Immagine bitmap</vt:lpstr>
      <vt:lpstr>Adobe Photoshop Image</vt:lpstr>
      <vt:lpstr>Diapositiva 1</vt:lpstr>
      <vt:lpstr>ANAMNESI</vt:lpstr>
      <vt:lpstr>ISPEZIONE</vt:lpstr>
      <vt:lpstr>PALPAZIONE</vt:lpstr>
      <vt:lpstr>Diapositiva 5</vt:lpstr>
      <vt:lpstr>PALPAZIONE</vt:lpstr>
      <vt:lpstr>PERCUSSIONE</vt:lpstr>
      <vt:lpstr>Diapositiva 8</vt:lpstr>
      <vt:lpstr>PERCUSSIONE</vt:lpstr>
      <vt:lpstr>AUSCULTAZIONE</vt:lpstr>
      <vt:lpstr>TRAUMI  DEL TORACE</vt:lpstr>
      <vt:lpstr>Epidemiologia </vt:lpstr>
      <vt:lpstr>Epidemiologia </vt:lpstr>
      <vt:lpstr>Considerare il torace nel suo insieme:</vt:lpstr>
      <vt:lpstr>TRAUMI DEL TORACE</vt:lpstr>
      <vt:lpstr>TRAUMI CHIUSI</vt:lpstr>
      <vt:lpstr>Diapositiva 17</vt:lpstr>
      <vt:lpstr>TRAUMI APERTI</vt:lpstr>
      <vt:lpstr>Diapositiva 19</vt:lpstr>
      <vt:lpstr>FRATTURE COSTALI</vt:lpstr>
      <vt:lpstr>FRATTURE COSTALI</vt:lpstr>
      <vt:lpstr>Trauma diretto: lesione della corticale interna </vt:lpstr>
      <vt:lpstr>Trauma indiretto: lesione della corticale esterna</vt:lpstr>
      <vt:lpstr>Doppia frattura di più coste contigue: lembo parietale</vt:lpstr>
      <vt:lpstr>Diapositiva 25</vt:lpstr>
      <vt:lpstr>Lembo parietale</vt:lpstr>
      <vt:lpstr>Lembo mobile: movimento paradosso da volet costale</vt:lpstr>
      <vt:lpstr>Volet costale: inspirazione</vt:lpstr>
      <vt:lpstr>Volet costale espirazione</vt:lpstr>
      <vt:lpstr>Diapositiva 30</vt:lpstr>
      <vt:lpstr>Lembo anteriore bilaterale</vt:lpstr>
      <vt:lpstr>Movimento paradosso = respiro paradosso:</vt:lpstr>
      <vt:lpstr>Quadro clinico e diagnosi delle fratture costali:</vt:lpstr>
      <vt:lpstr>Diapositiva 34</vt:lpstr>
      <vt:lpstr>Diapositiva 35</vt:lpstr>
      <vt:lpstr>Diapositiva 36</vt:lpstr>
      <vt:lpstr>Diapositiva 37</vt:lpstr>
      <vt:lpstr>PNEUMOTORACE</vt:lpstr>
      <vt:lpstr>PNEUMOTORACE</vt:lpstr>
      <vt:lpstr>Diapositiva 40</vt:lpstr>
      <vt:lpstr>PNEUMOTORACE</vt:lpstr>
      <vt:lpstr>Diapositiva 42</vt:lpstr>
      <vt:lpstr>ESAME SEMEIOLOGICO</vt:lpstr>
      <vt:lpstr>Enfisema mediastinico</vt:lpstr>
      <vt:lpstr>Diapositiva 45</vt:lpstr>
      <vt:lpstr>PNX iperteso</vt:lpstr>
      <vt:lpstr>Diapositiva 47</vt:lpstr>
      <vt:lpstr>Diapositiva 48</vt:lpstr>
      <vt:lpstr>Diapositiva 49</vt:lpstr>
      <vt:lpstr>EMOTORACE</vt:lpstr>
      <vt:lpstr>TUMORI DEL POLMONE</vt:lpstr>
      <vt:lpstr>TUMORI DEL POLMONE</vt:lpstr>
      <vt:lpstr>TUMORI DEL POLMONE</vt:lpstr>
      <vt:lpstr>Diapositiva 54</vt:lpstr>
      <vt:lpstr>CARCINOMA POLMONARE</vt:lpstr>
      <vt:lpstr>Diapositiva 56</vt:lpstr>
      <vt:lpstr>diagnosi</vt:lpstr>
      <vt:lpstr>laboratorio</vt:lpstr>
      <vt:lpstr>laboratorio</vt:lpstr>
      <vt:lpstr>Diagnostica strumentale</vt:lpstr>
      <vt:lpstr>Rx</vt:lpstr>
      <vt:lpstr>Diapositiva 62</vt:lpstr>
      <vt:lpstr>Diapositiva 63</vt:lpstr>
      <vt:lpstr>broncoscopia</vt:lpstr>
      <vt:lpstr>broncoscopia</vt:lpstr>
      <vt:lpstr>mediastinoscopia</vt:lpstr>
      <vt:lpstr>CARCINOMA POLMONARE </vt:lpstr>
      <vt:lpstr>Ricerca metastasi a distanza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Federica</dc:creator>
  <cp:lastModifiedBy>Diego</cp:lastModifiedBy>
  <cp:revision>55</cp:revision>
  <dcterms:created xsi:type="dcterms:W3CDTF">2013-02-21T09:52:54Z</dcterms:created>
  <dcterms:modified xsi:type="dcterms:W3CDTF">2015-04-02T07:59:34Z</dcterms:modified>
</cp:coreProperties>
</file>